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handoutMasterIdLst>
    <p:handoutMasterId r:id="rId23"/>
  </p:handoutMasterIdLst>
  <p:sldIdLst>
    <p:sldId id="276" r:id="rId2"/>
    <p:sldId id="256" r:id="rId3"/>
    <p:sldId id="257" r:id="rId4"/>
    <p:sldId id="258" r:id="rId5"/>
    <p:sldId id="279" r:id="rId6"/>
    <p:sldId id="280" r:id="rId7"/>
    <p:sldId id="260" r:id="rId8"/>
    <p:sldId id="261" r:id="rId9"/>
    <p:sldId id="262" r:id="rId10"/>
    <p:sldId id="263" r:id="rId11"/>
    <p:sldId id="272" r:id="rId12"/>
    <p:sldId id="270" r:id="rId13"/>
    <p:sldId id="265" r:id="rId14"/>
    <p:sldId id="266" r:id="rId15"/>
    <p:sldId id="281" r:id="rId16"/>
    <p:sldId id="268" r:id="rId17"/>
    <p:sldId id="273" r:id="rId18"/>
    <p:sldId id="278" r:id="rId19"/>
    <p:sldId id="282" r:id="rId20"/>
    <p:sldId id="269" r:id="rId21"/>
    <p:sldId id="274" r:id="rId22"/>
  </p:sldIdLst>
  <p:sldSz cx="9144000" cy="6858000" type="screen4x3"/>
  <p:notesSz cx="6810375" cy="99425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Zweers" initials="P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8C536"/>
    <a:srgbClr val="FFFF00"/>
    <a:srgbClr val="FF6600"/>
    <a:srgbClr val="F875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 autoAdjust="0"/>
  </p:normalViewPr>
  <p:slideViewPr>
    <p:cSldViewPr>
      <p:cViewPr varScale="1">
        <p:scale>
          <a:sx n="80" d="100"/>
          <a:sy n="80" d="100"/>
        </p:scale>
        <p:origin x="9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3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# Deelnemers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8388460472200908E-2"/>
          <c:y val="0.15748679068338814"/>
          <c:w val="0.93611111111111112"/>
          <c:h val="0.42250583260425778"/>
        </c:manualLayout>
      </c:layout>
      <c:lineChart>
        <c:grouping val="standar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215936"/>
        <c:axId val="59704064"/>
      </c:lineChart>
      <c:catAx>
        <c:axId val="17821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9704064"/>
        <c:crosses val="autoZero"/>
        <c:auto val="1"/>
        <c:lblAlgn val="ctr"/>
        <c:lblOffset val="100"/>
        <c:noMultiLvlLbl val="0"/>
      </c:catAx>
      <c:valAx>
        <c:axId val="5970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215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10865724394015E-2"/>
          <c:y val="2.5911793267245974E-2"/>
          <c:w val="0.90776531174351671"/>
          <c:h val="0.62856077933321919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666666666666687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09-4BFE-AC34-63F5A26CB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Halloween</c:v>
                </c:pt>
                <c:pt idx="1">
                  <c:v>Wilde Westen</c:v>
                </c:pt>
                <c:pt idx="2">
                  <c:v>Middeleeuwen</c:v>
                </c:pt>
                <c:pt idx="3">
                  <c:v>Reis door Europa</c:v>
                </c:pt>
                <c:pt idx="4">
                  <c:v>Alle dagen feest</c:v>
                </c:pt>
                <c:pt idx="5">
                  <c:v>Circus</c:v>
                </c:pt>
                <c:pt idx="6">
                  <c:v>Hollywood</c:v>
                </c:pt>
                <c:pt idx="7">
                  <c:v>t Verre Oosten</c:v>
                </c:pt>
                <c:pt idx="8">
                  <c:v>112</c:v>
                </c:pt>
                <c:pt idx="9">
                  <c:v>The Best of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297</c:v>
                </c:pt>
                <c:pt idx="1">
                  <c:v>342</c:v>
                </c:pt>
                <c:pt idx="2">
                  <c:v>306</c:v>
                </c:pt>
                <c:pt idx="3">
                  <c:v>238</c:v>
                </c:pt>
                <c:pt idx="4">
                  <c:v>221</c:v>
                </c:pt>
                <c:pt idx="5">
                  <c:v>199</c:v>
                </c:pt>
                <c:pt idx="6">
                  <c:v>284</c:v>
                </c:pt>
                <c:pt idx="7">
                  <c:v>274</c:v>
                </c:pt>
                <c:pt idx="8">
                  <c:v>328</c:v>
                </c:pt>
                <c:pt idx="9">
                  <c:v>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9-4BFE-AC34-63F5A26CB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407567"/>
        <c:axId val="503999487"/>
      </c:lineChart>
      <c:catAx>
        <c:axId val="51740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503999487"/>
        <c:crosses val="autoZero"/>
        <c:auto val="1"/>
        <c:lblAlgn val="ctr"/>
        <c:lblOffset val="100"/>
        <c:noMultiLvlLbl val="0"/>
      </c:catAx>
      <c:valAx>
        <c:axId val="503999487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517407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920A82-0070-411C-8705-04ABED5D1611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AF3AAA-7CE1-4067-A984-2A39454CB4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7785D50-0155-4E86-81BD-A13E29FDD2E0}" type="datetimeFigureOut">
              <a:rPr lang="nl-NL" smtClean="0"/>
              <a:pPr>
                <a:defRPr/>
              </a:pPr>
              <a:t>13-10-2021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D951C3B-D7EE-49D6-9337-F794885091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derdorpbemmel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inderdorpbemmel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frm=1&amp;source=images&amp;cd=&amp;cad=rja&amp;uact=8&amp;docid=GFnNT9Gx7WzoyM&amp;tbnid=GURiaYgi6tIY3M:&amp;ved=0CAcQjRw&amp;url=http://www.bhvstore.nl/traveller-experience-event-hulpverlenerstas&amp;ei=MPQqVOOxLLPe7Ab5x4G4BA&amp;bvm=bv.76477589,d.ZGU&amp;psig=AFQjCNF8ol-SCmT_CO6eDg-QnDw2V6uujA&amp;ust=14121875226184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180595" y="1739071"/>
            <a:ext cx="43909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72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WELKOM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3313628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20.00 – 20.15 uur:	Ontvangst met koffie &amp; thee</a:t>
            </a:r>
            <a:b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20.15 – 20.55 uur:  	Presentatie</a:t>
            </a:r>
            <a:b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20.55 – 21.15 uur: 	# inschrijving voorkeurstaken </a:t>
            </a:r>
            <a:b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        			# stagiaires &amp; vrijwilligers &lt;17 </a:t>
            </a:r>
            <a:r>
              <a:rPr lang="nl-NL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jr</a:t>
            </a:r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: 				kennismaking met </a:t>
            </a:r>
            <a:r>
              <a:rPr lang="nl-NL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 stage</a:t>
            </a:r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coördinatoren</a:t>
            </a:r>
            <a:b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	</a:t>
            </a:r>
            <a:r>
              <a:rPr lang="nl-NL" sz="10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nl-NL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21.15 uur: 	Einde</a:t>
            </a:r>
            <a:endParaRPr lang="en-US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413" y="2790408"/>
            <a:ext cx="7096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Vrijwilligersbijeenkomst 13 oktober 2021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30" y="4869160"/>
            <a:ext cx="4323566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inderdorp Bemm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" y="116632"/>
            <a:ext cx="30892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Onze verwachtingen van vrijwilligers: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340768"/>
            <a:ext cx="8675687" cy="5040461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endParaRPr lang="nl-NL" sz="2400" dirty="0"/>
          </a:p>
          <a:p>
            <a:pPr eaLnBrk="1" hangingPunct="1">
              <a:spcAft>
                <a:spcPts val="0"/>
              </a:spcAft>
            </a:pPr>
            <a:r>
              <a:rPr lang="nl-NL" sz="2400" dirty="0"/>
              <a:t>COVID-19: QR-code beschikbaar of negatieve test</a:t>
            </a:r>
          </a:p>
          <a:p>
            <a:pPr eaLnBrk="1" hangingPunct="1">
              <a:spcAft>
                <a:spcPts val="0"/>
              </a:spcAft>
            </a:pPr>
            <a:r>
              <a:rPr lang="nl-NL" sz="2400" dirty="0"/>
              <a:t>Dat u zich houdt aan onze doelstelling en voorgestelde werkwijze (zie programmaboekje)</a:t>
            </a:r>
          </a:p>
          <a:p>
            <a:pPr eaLnBrk="1" hangingPunct="1"/>
            <a:r>
              <a:rPr lang="nl-NL" sz="2400" dirty="0"/>
              <a:t>Afspraken nakomen (calamiteiten daargelaten)</a:t>
            </a:r>
          </a:p>
          <a:p>
            <a:pPr eaLnBrk="1" hangingPunct="1"/>
            <a:r>
              <a:rPr lang="nl-NL" sz="2400" dirty="0"/>
              <a:t>Minimaal 17 jaar (13-16 jaar ook welkom/ maatschappelijke stages)</a:t>
            </a:r>
          </a:p>
          <a:p>
            <a:pPr eaLnBrk="1" hangingPunct="1"/>
            <a:r>
              <a:rPr lang="nl-NL" sz="2400" dirty="0"/>
              <a:t>Per dag melden bij de tafel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NL" sz="2400" dirty="0" err="1">
                <a:solidFill>
                  <a:schemeClr val="accent5">
                    <a:lumMod val="75000"/>
                  </a:schemeClr>
                </a:solidFill>
              </a:rPr>
              <a:t>Chrissy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 &amp; Marion) </a:t>
            </a:r>
            <a:r>
              <a:rPr lang="nl-NL" sz="2400" dirty="0"/>
              <a:t>– presentielijst &amp; hesje</a:t>
            </a:r>
          </a:p>
          <a:p>
            <a:pPr eaLnBrk="1" hangingPunct="1"/>
            <a:r>
              <a:rPr lang="nl-NL" sz="2400" dirty="0"/>
              <a:t>Thuis lunchen (m.u.v. </a:t>
            </a:r>
          </a:p>
          <a:p>
            <a:pPr marL="0" indent="0" eaLnBrk="1" hangingPunct="1">
              <a:buNone/>
            </a:pP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stagiaires/ vrijwilligers </a:t>
            </a:r>
            <a:r>
              <a:rPr lang="nl-N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jaar)</a:t>
            </a:r>
          </a:p>
          <a:p>
            <a:pPr marL="0" indent="0" eaLnBrk="1" hangingPunct="1"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MET ELKAAR EEN GESLAAGD </a:t>
            </a:r>
          </a:p>
          <a:p>
            <a:pPr marL="0" indent="0" eaLnBrk="1" hangingPunct="1">
              <a:buNone/>
            </a:pP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KINDERDORP VAN MAKEN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2150"/>
            <a:ext cx="2913164" cy="19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66D66-90E3-4731-A342-5E3D33F4E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9033"/>
            <a:ext cx="6408712" cy="6268631"/>
          </a:xfrm>
          <a:prstGeom prst="rect">
            <a:avLst/>
          </a:prstGeom>
        </p:spPr>
      </p:pic>
      <p:sp>
        <p:nvSpPr>
          <p:cNvPr id="19458" name="Rectangle 29"/>
          <p:cNvSpPr>
            <a:spLocks noChangeArrowheads="1"/>
          </p:cNvSpPr>
          <p:nvPr/>
        </p:nvSpPr>
        <p:spPr bwMode="auto">
          <a:xfrm>
            <a:off x="0" y="8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9" name="Rectangle 30"/>
          <p:cNvSpPr>
            <a:spLocks noChangeArrowheads="1"/>
          </p:cNvSpPr>
          <p:nvPr/>
        </p:nvSpPr>
        <p:spPr bwMode="auto">
          <a:xfrm>
            <a:off x="0" y="809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itel 1"/>
          <p:cNvSpPr>
            <a:spLocks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endParaRPr lang="en-US" sz="4100">
              <a:latin typeface="Franklin Gothic Book" pitchFamily="34" charset="0"/>
            </a:endParaRPr>
          </a:p>
        </p:txBody>
      </p:sp>
      <p:sp>
        <p:nvSpPr>
          <p:cNvPr id="19486" name="Rectangle 32"/>
          <p:cNvSpPr>
            <a:spLocks noChangeArrowheads="1"/>
          </p:cNvSpPr>
          <p:nvPr/>
        </p:nvSpPr>
        <p:spPr bwMode="auto">
          <a:xfrm>
            <a:off x="0" y="809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7" name="Rectangle 33"/>
          <p:cNvSpPr>
            <a:spLocks noChangeArrowheads="1"/>
          </p:cNvSpPr>
          <p:nvPr/>
        </p:nvSpPr>
        <p:spPr bwMode="auto">
          <a:xfrm>
            <a:off x="0" y="80963"/>
            <a:ext cx="1588" cy="1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2" name="Rectangle 69"/>
          <p:cNvSpPr>
            <a:spLocks noChangeArrowheads="1"/>
          </p:cNvSpPr>
          <p:nvPr/>
        </p:nvSpPr>
        <p:spPr bwMode="auto">
          <a:xfrm>
            <a:off x="1507744" y="5661248"/>
            <a:ext cx="3313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Terreinindeling: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57" y="4302982"/>
            <a:ext cx="4334645" cy="255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Globaal programma (algemeen):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30881"/>
            <a:ext cx="8363272" cy="416592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2400" dirty="0"/>
              <a:t>Programma in de regel: 9.30-12.30 uur &amp; 14.00-17.00 uur in thema</a:t>
            </a:r>
          </a:p>
          <a:p>
            <a:pPr eaLnBrk="1" hangingPunct="1"/>
            <a:r>
              <a:rPr lang="nl-NL" sz="2400" dirty="0"/>
              <a:t>Gezamenlijke opening (begin v/d (</a:t>
            </a:r>
            <a:r>
              <a:rPr lang="nl-NL" sz="2400" dirty="0" err="1"/>
              <a:t>mid</a:t>
            </a:r>
            <a:r>
              <a:rPr lang="nl-NL" sz="2400" dirty="0"/>
              <a:t>)dag) en afsluiting  (eind v/d ochtend/middag) in de tent</a:t>
            </a:r>
          </a:p>
          <a:p>
            <a:pPr eaLnBrk="1" hangingPunct="1"/>
            <a:r>
              <a:rPr lang="nl-NL" sz="2400" dirty="0"/>
              <a:t>Vrijwilligers in de regel een half uur tot een kwartier voor aanvang melden </a:t>
            </a:r>
          </a:p>
          <a:p>
            <a:pPr lvl="1"/>
            <a:r>
              <a:rPr lang="nl-NL" sz="2200" dirty="0"/>
              <a:t>i.v.m. QR-code check</a:t>
            </a:r>
          </a:p>
          <a:p>
            <a:pPr lvl="1"/>
            <a:r>
              <a:rPr lang="nl-NL" sz="2200" dirty="0"/>
              <a:t>laatste instructies </a:t>
            </a:r>
          </a:p>
          <a:p>
            <a:pPr lvl="1"/>
            <a:r>
              <a:rPr lang="nl-NL" sz="2200" dirty="0"/>
              <a:t>inschakelen </a:t>
            </a:r>
            <a:r>
              <a:rPr lang="nl-NL" sz="2200" dirty="0" err="1"/>
              <a:t>achtervang</a:t>
            </a:r>
            <a:r>
              <a:rPr lang="nl-NL" sz="2200" dirty="0"/>
              <a:t> </a:t>
            </a:r>
          </a:p>
          <a:p>
            <a:pPr lvl="1"/>
            <a:r>
              <a:rPr lang="nl-NL" sz="2200" dirty="0"/>
              <a:t>koffie &amp; thee staan klaar!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Globaal programma (dinsdag):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8245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2400" dirty="0"/>
              <a:t>Opening om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9.30 uur</a:t>
            </a:r>
          </a:p>
          <a:p>
            <a:pPr eaLnBrk="1" hangingPunct="1"/>
            <a:r>
              <a:rPr lang="nl-NL" sz="2400" dirty="0"/>
              <a:t>Hutten bouwen (in thema) &amp; aankleden</a:t>
            </a:r>
          </a:p>
          <a:p>
            <a:r>
              <a:rPr lang="nl-NL" sz="2400" dirty="0"/>
              <a:t>‘s middags: versiering knutselen &amp; groepsfoto’s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(tot 17.00 uur)</a:t>
            </a:r>
          </a:p>
          <a:p>
            <a:r>
              <a:rPr lang="nl-NL" sz="2400" dirty="0">
                <a:solidFill>
                  <a:schemeClr val="tx1"/>
                </a:solidFill>
              </a:rPr>
              <a:t>(Bingo)</a:t>
            </a:r>
          </a:p>
          <a:p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Groep 7/8: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19.00 uur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Spannende avondtocht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Film kijken in Theaterkerk</a:t>
            </a:r>
          </a:p>
          <a:p>
            <a:pPr lvl="1"/>
            <a:r>
              <a:rPr lang="nl-NL" sz="2200" dirty="0">
                <a:solidFill>
                  <a:schemeClr val="tx1"/>
                </a:solidFill>
              </a:rPr>
              <a:t>Overnachting</a:t>
            </a:r>
          </a:p>
          <a:p>
            <a:pPr marL="457200" lvl="1" indent="0">
              <a:buNone/>
            </a:pPr>
            <a:endParaRPr lang="nl-NL" sz="2200" dirty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1D275-C6C7-4F69-AFC2-2A48037F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140968"/>
            <a:ext cx="3960440" cy="297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Globaal programma (woensdag):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030019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nl-NL" sz="2400" dirty="0"/>
              <a:t>Dag: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2400" dirty="0"/>
              <a:t>Hutten afbouwen en aankleden in thema</a:t>
            </a:r>
          </a:p>
          <a:p>
            <a:pPr marL="74295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2400" dirty="0"/>
              <a:t>Inloopactiviteiten </a:t>
            </a:r>
            <a:r>
              <a:rPr lang="nl-NL" sz="2400" dirty="0" err="1"/>
              <a:t>BSO’s</a:t>
            </a:r>
            <a:r>
              <a:rPr lang="nl-NL" sz="2400" dirty="0"/>
              <a:t>, &amp; Scouting Bemmel</a:t>
            </a:r>
          </a:p>
          <a:p>
            <a:pPr marL="74295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nl-NL" sz="2400" dirty="0"/>
          </a:p>
          <a:p>
            <a:pPr>
              <a:spcBef>
                <a:spcPts val="0"/>
              </a:spcBef>
            </a:pPr>
            <a:r>
              <a:rPr lang="nl-NL" sz="2400" dirty="0"/>
              <a:t>Middag: FANCY FAIR</a:t>
            </a:r>
          </a:p>
          <a:p>
            <a:pPr marL="742950" lvl="2" indent="-3429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Begeleiding spelen &amp; activiteiten (binnen &amp; buiten) </a:t>
            </a:r>
          </a:p>
          <a:p>
            <a:pPr lvl="1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Vanaf 15.00 uur iedereen welkom</a:t>
            </a:r>
          </a:p>
          <a:p>
            <a:pPr lvl="1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Verkoop snoep/ koeken/ fris</a:t>
            </a:r>
          </a:p>
          <a:p>
            <a:pPr lvl="1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Loterij (€ 0,50 p. st.)</a:t>
            </a:r>
          </a:p>
          <a:p>
            <a:pPr>
              <a:spcBef>
                <a:spcPts val="0"/>
              </a:spcBef>
            </a:pPr>
            <a:endParaRPr lang="nl-N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Programma (donderdag):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968A7-F2F1-4935-9F72-BAC8D730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Workshops: </a:t>
            </a:r>
            <a:r>
              <a:rPr lang="en-US" sz="2400" dirty="0" err="1"/>
              <a:t>ochtend</a:t>
            </a:r>
            <a:r>
              <a:rPr lang="en-US" sz="2400" dirty="0"/>
              <a:t> &amp; </a:t>
            </a:r>
            <a:r>
              <a:rPr lang="en-US" sz="2400" dirty="0" err="1"/>
              <a:t>middag</a:t>
            </a:r>
            <a:r>
              <a:rPr lang="en-US" sz="2400" dirty="0"/>
              <a:t> 6 rondes 9.45/10.40./11.35/14.10/15.05/16.00</a:t>
            </a:r>
          </a:p>
          <a:p>
            <a:pPr>
              <a:buAutoNum type="arabicPeriod"/>
            </a:pPr>
            <a:r>
              <a:rPr lang="nl-NL" dirty="0"/>
              <a:t>Ontspanning: Bingo en oudhollandse spelen in de blokhut van Scouting Bemmel </a:t>
            </a:r>
          </a:p>
          <a:p>
            <a:pPr>
              <a:buAutoNum type="arabicPeriod"/>
            </a:pPr>
            <a:r>
              <a:rPr lang="nl-NL" dirty="0"/>
              <a:t>Educatieve activiteit: in de kampvuurplaats en op de parkeerplaats van Scouting Bemmel: broodje bakken op een stok boven een vuurtje in de vuurkorf</a:t>
            </a:r>
          </a:p>
          <a:p>
            <a:pPr>
              <a:buAutoNum type="arabicPeriod"/>
            </a:pPr>
            <a:r>
              <a:rPr lang="nl-NL" dirty="0"/>
              <a:t>Creatieve activiteit: in de Veldschuur, georganiseerd door </a:t>
            </a:r>
            <a:r>
              <a:rPr lang="nl-NL" dirty="0" err="1"/>
              <a:t>Karolien</a:t>
            </a:r>
            <a:r>
              <a:rPr lang="nl-NL" dirty="0"/>
              <a:t> en andere vrijwilligers van de Stichting Lingewaard Natuurlijk: miniatuur/metselworkshop</a:t>
            </a:r>
          </a:p>
          <a:p>
            <a:pPr>
              <a:buAutoNum type="arabicPeriod"/>
            </a:pPr>
            <a:r>
              <a:rPr lang="nl-NL" dirty="0"/>
              <a:t>Sportactiviteit: Taekwondo workshop in </a:t>
            </a:r>
            <a:r>
              <a:rPr lang="nl-NL" dirty="0" err="1"/>
              <a:t>Eskadome</a:t>
            </a:r>
            <a:r>
              <a:rPr lang="nl-NL" dirty="0"/>
              <a:t> </a:t>
            </a:r>
          </a:p>
          <a:p>
            <a:pPr>
              <a:buAutoNum type="arabicPeriod"/>
            </a:pPr>
            <a:r>
              <a:rPr lang="nl-NL" dirty="0"/>
              <a:t>Dansworkshop: m.b.v. Johannes van SWABAA events: (Afrikaanse of elementaire dans aanleren t.b.v. afsluitende feestavond): </a:t>
            </a:r>
            <a:r>
              <a:rPr lang="nl-NL" dirty="0" err="1"/>
              <a:t>ProCollege</a:t>
            </a:r>
            <a:endParaRPr lang="nl-NL" dirty="0"/>
          </a:p>
          <a:p>
            <a:pPr>
              <a:buAutoNum type="arabicPeriod"/>
            </a:pPr>
            <a:r>
              <a:rPr lang="nl-NL" dirty="0" err="1"/>
              <a:t>Boomwhackerworkshop</a:t>
            </a:r>
            <a:r>
              <a:rPr lang="nl-NL" dirty="0"/>
              <a:t> o.l.v. professional afhankelijk van het weer op parkeerplaats of in de evenemententent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4AF24-67E0-42BA-B3B5-54B018E5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03" y="385"/>
            <a:ext cx="2005758" cy="2066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A4623-2F87-42A0-A691-3A303825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5373216"/>
            <a:ext cx="163284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8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z="3200" dirty="0">
                <a:solidFill>
                  <a:schemeClr val="accent5">
                    <a:lumMod val="75000"/>
                  </a:schemeClr>
                </a:solidFill>
              </a:rPr>
              <a:t>Programma (vrijdag):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8957"/>
            <a:ext cx="8435280" cy="472035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l-NL" sz="2400" dirty="0"/>
              <a:t> </a:t>
            </a:r>
            <a:r>
              <a:rPr lang="nl-NL" sz="800" dirty="0"/>
              <a:t>  </a:t>
            </a:r>
            <a:r>
              <a:rPr lang="nl-NL" sz="2400" dirty="0"/>
              <a:t>9.30 uur: Uitleg &amp; start Etalagespel </a:t>
            </a:r>
            <a:endParaRPr lang="nl-NL" sz="2400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r>
              <a:rPr lang="nl-NL" sz="2400" dirty="0"/>
              <a:t>12.30 uur: Lunch op terrein: broodjes hotdog</a:t>
            </a:r>
          </a:p>
          <a:p>
            <a:pPr marL="0" indent="0" eaLnBrk="1" hangingPunct="1">
              <a:buNone/>
            </a:pPr>
            <a:r>
              <a:rPr lang="nl-NL" sz="2400" dirty="0"/>
              <a:t>13.00 uur: opruimen terrein (tot 13.30 uur)</a:t>
            </a:r>
          </a:p>
          <a:p>
            <a:pPr marL="0" indent="0" eaLnBrk="1" hangingPunct="1">
              <a:buNone/>
            </a:pPr>
            <a:r>
              <a:rPr lang="nl-NL" sz="2400" dirty="0"/>
              <a:t>18.30 uur: Feestavond in de evenemententent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2400" dirty="0"/>
              <a:t>Prijsuitreiking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l-NL" sz="2400" dirty="0"/>
              <a:t> mooiste/ origineelste hut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nl-NL" sz="2400" dirty="0"/>
              <a:t> bouwtechnisch hoogstandje</a:t>
            </a:r>
          </a:p>
          <a:p>
            <a:pPr marL="0" indent="0" eaLnBrk="1" hangingPunct="1">
              <a:buNone/>
            </a:pPr>
            <a:r>
              <a:rPr lang="nl-NL" sz="2400" dirty="0"/>
              <a:t>21.30 uur: Einde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55" y="4812826"/>
            <a:ext cx="2961270" cy="19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80" y="2367283"/>
            <a:ext cx="1276645" cy="8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1889492" cy="13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EFB4D7-6AE7-4AE4-BFF4-FAEEDBA49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964" y="100649"/>
            <a:ext cx="2761062" cy="18161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Calamiteitenplan/ EHBO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pPr eaLnBrk="1" hangingPunct="1"/>
            <a:r>
              <a:rPr lang="nl-NL" sz="2400" dirty="0"/>
              <a:t>In programmaboekje opgenomen</a:t>
            </a:r>
          </a:p>
          <a:p>
            <a:pPr eaLnBrk="1" hangingPunct="1"/>
            <a:r>
              <a:rPr lang="nl-NL" sz="2400" dirty="0"/>
              <a:t>Hoe te handelen in geval van: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200" dirty="0"/>
              <a:t>Ongevallen (EHBO): </a:t>
            </a:r>
            <a:r>
              <a:rPr lang="nl-NL" sz="2200" dirty="0">
                <a:solidFill>
                  <a:schemeClr val="accent5">
                    <a:lumMod val="75000"/>
                  </a:schemeClr>
                </a:solidFill>
              </a:rPr>
              <a:t>Coördinator Marion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200" dirty="0"/>
              <a:t>Vermissing kind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200" dirty="0"/>
              <a:t>Extreme weersomstandigheden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200" dirty="0"/>
              <a:t>Brand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200" dirty="0"/>
              <a:t>Sirenealarm</a:t>
            </a:r>
          </a:p>
          <a:p>
            <a:pPr eaLnBrk="1" hangingPunct="1"/>
            <a:r>
              <a:rPr lang="nl-NL" sz="2400" dirty="0"/>
              <a:t>Centraal aanspreekpunt: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z="2400" dirty="0"/>
              <a:t>	Patrick: 06-23536068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69" y="3861048"/>
            <a:ext cx="434219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Aandachtspunten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76864" cy="2304256"/>
          </a:xfrm>
        </p:spPr>
        <p:txBody>
          <a:bodyPr>
            <a:normAutofit/>
          </a:bodyPr>
          <a:lstStyle/>
          <a:p>
            <a:r>
              <a:rPr lang="nl-NL" sz="2400" dirty="0"/>
              <a:t>Zoveel als mogelijk op de fiets komen </a:t>
            </a:r>
          </a:p>
          <a:p>
            <a:pPr marL="0" indent="0">
              <a:buNone/>
            </a:pPr>
            <a:r>
              <a:rPr lang="nl-NL" sz="2400" dirty="0"/>
              <a:t>  Schoolplein </a:t>
            </a:r>
            <a:r>
              <a:rPr lang="nl-NL" sz="2400" dirty="0" err="1"/>
              <a:t>ProCollege</a:t>
            </a:r>
            <a:r>
              <a:rPr lang="nl-NL" sz="2400" dirty="0"/>
              <a:t> = fietsenstalling!</a:t>
            </a:r>
          </a:p>
          <a:p>
            <a:r>
              <a:rPr lang="nl-NL" sz="2400"/>
              <a:t>Programmaboekje (volgt nog)</a:t>
            </a:r>
            <a:endParaRPr lang="nl-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99292" cy="13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0073"/>
            <a:ext cx="4566558" cy="304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832">
            <a:off x="703446" y="1078442"/>
            <a:ext cx="2658560" cy="262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856984" cy="924475"/>
          </a:xfrm>
        </p:spPr>
        <p:txBody>
          <a:bodyPr/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NIEUWE BESTUURSLEDEN GEZOCHT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4" y="3233945"/>
            <a:ext cx="7125112" cy="4051437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Ben jij een ritselaar?</a:t>
            </a:r>
          </a:p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Ben jij een techneut?</a:t>
            </a:r>
          </a:p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Verstand grafische vormgeving?</a:t>
            </a:r>
          </a:p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JEUGDBESTUUR</a:t>
            </a:r>
          </a:p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Lekker enthousiast?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206562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15" y="4613042"/>
            <a:ext cx="2545138" cy="191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/>
          <a:stretch/>
        </p:blipFill>
        <p:spPr bwMode="auto">
          <a:xfrm>
            <a:off x="6358574" y="3276854"/>
            <a:ext cx="1885950" cy="104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13193" y="3872540"/>
            <a:ext cx="70738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4167" y="3872538"/>
            <a:ext cx="70738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 rot="21428398">
            <a:off x="67646" y="3410872"/>
            <a:ext cx="707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zoeken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wij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jou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303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92696"/>
            <a:ext cx="72555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kern="10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5400" kern="10" cap="none" spc="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Vrijwilligersbijeenkomst</a:t>
            </a:r>
            <a:endParaRPr lang="en-US" sz="5400" kern="10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Kinderdorp Bemm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780928"/>
            <a:ext cx="617846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CB67E0-999C-4810-981B-C0FAB7C44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10151"/>
            <a:ext cx="3240360" cy="42834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Vragen???</a:t>
            </a:r>
          </a:p>
        </p:txBody>
      </p:sp>
      <p:sp>
        <p:nvSpPr>
          <p:cNvPr id="6" name="Rechthoek 5"/>
          <p:cNvSpPr/>
          <p:nvPr/>
        </p:nvSpPr>
        <p:spPr>
          <a:xfrm rot="564533">
            <a:off x="3831056" y="591355"/>
            <a:ext cx="498000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36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Vuur ze af!!!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9"/>
          <a:stretch/>
        </p:blipFill>
        <p:spPr bwMode="auto">
          <a:xfrm>
            <a:off x="389521" y="1847849"/>
            <a:ext cx="8440872" cy="37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Inschrijving van voorkeurstaken: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640960" cy="4741987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nl-NL" sz="2400" dirty="0"/>
              <a:t>S.v.p. lijst(en) invullen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– toelichting </a:t>
            </a:r>
            <a:r>
              <a:rPr lang="nl-NL" sz="2400" dirty="0" err="1">
                <a:solidFill>
                  <a:schemeClr val="accent5">
                    <a:lumMod val="75000"/>
                  </a:schemeClr>
                </a:solidFill>
              </a:rPr>
              <a:t>Chrissy</a:t>
            </a:r>
            <a:endParaRPr lang="nl-N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eaLnBrk="1" hangingPunct="1"/>
            <a:r>
              <a:rPr lang="nl-NL" sz="2400" dirty="0"/>
              <a:t>Andere spelruimte</a:t>
            </a:r>
          </a:p>
          <a:p>
            <a:pPr marL="742950" lvl="1" indent="-285750" eaLnBrk="1" hangingPunct="1"/>
            <a:r>
              <a:rPr lang="nl-NL" sz="2400" dirty="0"/>
              <a:t>Per dag</a:t>
            </a:r>
          </a:p>
          <a:p>
            <a:pPr marL="742950" lvl="1" indent="-285750" eaLnBrk="1" hangingPunct="1"/>
            <a:r>
              <a:rPr lang="nl-NL" sz="2400" dirty="0"/>
              <a:t>Per onderdeel</a:t>
            </a:r>
          </a:p>
          <a:p>
            <a:pPr marL="742950" lvl="1" indent="-285750" eaLnBrk="1" hangingPunct="1"/>
            <a:endParaRPr lang="nl-NL" sz="2400" dirty="0"/>
          </a:p>
          <a:p>
            <a:pPr eaLnBrk="1" hangingPunct="1">
              <a:buFont typeface="Wingdings 2" pitchFamily="18" charset="2"/>
              <a:buNone/>
            </a:pPr>
            <a:r>
              <a:rPr lang="nl-NL" sz="2400" dirty="0"/>
              <a:t>   </a:t>
            </a:r>
            <a:r>
              <a:rPr lang="nl-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WENS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 aangeven mag, maar niet alle wensen zullen gehonoreerd kunnen worden, bij voorkeur indeling aan bestuur overlaten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Stagiaires: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Invullen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stageformulieren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kennismaken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met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begeleiders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Patrick, Roy &amp; Liza</a:t>
            </a:r>
            <a:endParaRPr lang="nl-N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331257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Inhoud van presentatie: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965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2400" dirty="0"/>
              <a:t>Doel van deze bijeenkomst</a:t>
            </a:r>
          </a:p>
          <a:p>
            <a:pPr eaLnBrk="1" hangingPunct="1"/>
            <a:r>
              <a:rPr lang="nl-NL" sz="2400" dirty="0"/>
              <a:t>Voorstelrondje bestuur</a:t>
            </a:r>
          </a:p>
          <a:p>
            <a:pPr eaLnBrk="1" hangingPunct="1"/>
            <a:r>
              <a:rPr lang="nl-NL" sz="2400" dirty="0"/>
              <a:t>Onze geschiedenis</a:t>
            </a:r>
          </a:p>
          <a:p>
            <a:pPr eaLnBrk="1" hangingPunct="1"/>
            <a:r>
              <a:rPr lang="nl-NL" sz="2400" dirty="0"/>
              <a:t>Onze verwachtingen van vrijwilligers/ stagiaires</a:t>
            </a:r>
          </a:p>
          <a:p>
            <a:pPr eaLnBrk="1" hangingPunct="1"/>
            <a:r>
              <a:rPr lang="nl-NL" sz="2400" dirty="0"/>
              <a:t>Onze toezeggingen naar vrijwilligers/ stagiaires</a:t>
            </a:r>
          </a:p>
          <a:p>
            <a:pPr eaLnBrk="1" hangingPunct="1"/>
            <a:r>
              <a:rPr lang="nl-NL" sz="2400" dirty="0"/>
              <a:t>Kinderdorp 2021: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400" dirty="0"/>
              <a:t>Terreinindeling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400" dirty="0"/>
              <a:t>Globaal programma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400" dirty="0"/>
              <a:t>Calamiteitenplan/ EHBO</a:t>
            </a:r>
          </a:p>
          <a:p>
            <a:pPr eaLnBrk="1" hangingPunct="1"/>
            <a:r>
              <a:rPr lang="nl-NL" sz="2400" dirty="0"/>
              <a:t>Vraag &amp; antwoord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99" y="4437112"/>
            <a:ext cx="385640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Doel: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2400" dirty="0"/>
              <a:t>Alvast een beetje kennis maken – vrijwilligers &amp; met name stagiaires (&amp; evt. stageovereenkomst invullen)</a:t>
            </a:r>
          </a:p>
          <a:p>
            <a:pPr eaLnBrk="1" hangingPunct="1"/>
            <a:r>
              <a:rPr lang="nl-NL" sz="2400" dirty="0"/>
              <a:t>Onze verwachtingen t.o.v. vrijwilligers uiten</a:t>
            </a:r>
          </a:p>
          <a:p>
            <a:pPr eaLnBrk="1" hangingPunct="1"/>
            <a:r>
              <a:rPr lang="nl-NL" sz="2400" dirty="0"/>
              <a:t>Afspraken kenbaar maken </a:t>
            </a:r>
          </a:p>
          <a:p>
            <a:pPr eaLnBrk="1" hangingPunct="1"/>
            <a:r>
              <a:rPr lang="nl-NL" sz="2400" dirty="0"/>
              <a:t>Mogelijkheid bieden voor inschrijven  voorkeurstaken</a:t>
            </a:r>
          </a:p>
          <a:p>
            <a:pPr eaLnBrk="1" hangingPunct="1"/>
            <a:endParaRPr lang="nl-NL" sz="2400" dirty="0"/>
          </a:p>
          <a:p>
            <a:pPr eaLnBrk="1" hangingPunct="1">
              <a:buFont typeface="Wingdings 2" pitchFamily="18" charset="2"/>
              <a:buNone/>
            </a:pP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INVENTARISATIE voorkeurstaken:</a:t>
            </a:r>
          </a:p>
          <a:p>
            <a:pPr eaLnBrk="1" hangingPunct="1"/>
            <a:r>
              <a:rPr lang="nl-NL" sz="2400" dirty="0"/>
              <a:t>Na afloop van de presentatie</a:t>
            </a:r>
          </a:p>
          <a:p>
            <a:pPr eaLnBrk="1" hangingPunct="1">
              <a:buFont typeface="Wingdings 2" pitchFamily="18" charset="2"/>
              <a:buNone/>
            </a:pPr>
            <a:endParaRPr lang="nl-NL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80" y="2996952"/>
            <a:ext cx="2410716" cy="37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0" t="41383" r="47291" b="42731"/>
          <a:stretch/>
        </p:blipFill>
        <p:spPr bwMode="auto">
          <a:xfrm>
            <a:off x="7808230" y="5537929"/>
            <a:ext cx="761785" cy="9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5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Voorstelrondje bestuur: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95536" y="921905"/>
            <a:ext cx="4211960" cy="124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nl-NL" sz="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nl-N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Dagelijks bestuur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Patrick Zweers - 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Voorzitter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nl-NL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Chrissy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Menting - 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Secretaris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Wendy Bekker - 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Penningmeester</a:t>
            </a:r>
          </a:p>
        </p:txBody>
      </p:sp>
      <p:sp>
        <p:nvSpPr>
          <p:cNvPr id="10262" name="Text Box 35"/>
          <p:cNvSpPr txBox="1">
            <a:spLocks noChangeArrowheads="1"/>
          </p:cNvSpPr>
          <p:nvPr/>
        </p:nvSpPr>
        <p:spPr bwMode="auto">
          <a:xfrm>
            <a:off x="5578828" y="3768466"/>
            <a:ext cx="24482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nl-NL" sz="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nl-N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Sponsorcommissie: 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Daniëlle Zweers</a:t>
            </a:r>
          </a:p>
          <a:p>
            <a:pPr>
              <a:spcBef>
                <a:spcPts val="0"/>
              </a:spcBef>
            </a:pP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Chrissy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Menting</a:t>
            </a:r>
          </a:p>
          <a:p>
            <a:pPr>
              <a:spcBef>
                <a:spcPts val="0"/>
              </a:spcBef>
            </a:pP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Erick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van Asten</a:t>
            </a:r>
          </a:p>
        </p:txBody>
      </p:sp>
      <p:sp>
        <p:nvSpPr>
          <p:cNvPr id="16" name="Rechthoek 5"/>
          <p:cNvSpPr/>
          <p:nvPr/>
        </p:nvSpPr>
        <p:spPr>
          <a:xfrm>
            <a:off x="6745927" y="6021288"/>
            <a:ext cx="9799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20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Erelid:</a:t>
            </a:r>
          </a:p>
        </p:txBody>
      </p:sp>
      <p:sp>
        <p:nvSpPr>
          <p:cNvPr id="19" name="Tekstvak 31"/>
          <p:cNvSpPr txBox="1"/>
          <p:nvPr/>
        </p:nvSpPr>
        <p:spPr>
          <a:xfrm>
            <a:off x="2171324" y="5632269"/>
            <a:ext cx="4358644" cy="1265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l-N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Jeugdbestuur: 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Senne van den Boom (houtcommissie) 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Thijs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Gerding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Joos Meijer (houtcommissie)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nl-NL" sz="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D5ED9-880D-4E01-B887-B1D72D557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3" t="4031" r="6262"/>
          <a:stretch/>
        </p:blipFill>
        <p:spPr>
          <a:xfrm>
            <a:off x="282558" y="2170965"/>
            <a:ext cx="4753240" cy="3366964"/>
          </a:xfrm>
          <a:prstGeom prst="rect">
            <a:avLst/>
          </a:prstGeom>
        </p:spPr>
      </p:pic>
      <p:sp>
        <p:nvSpPr>
          <p:cNvPr id="10264" name="Text Box 38"/>
          <p:cNvSpPr txBox="1">
            <a:spLocks noChangeArrowheads="1"/>
          </p:cNvSpPr>
          <p:nvPr/>
        </p:nvSpPr>
        <p:spPr bwMode="auto">
          <a:xfrm>
            <a:off x="4426700" y="1798389"/>
            <a:ext cx="4752528" cy="152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nl-NL" sz="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Marion Stielstra (EHBO &amp; catering)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Roy van Roest (jeugdbestuur &amp; COVID-19)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Debbie Koetsier (catering)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Liza Zweers (jeugdbestuur, </a:t>
            </a:r>
            <a:r>
              <a:rPr lang="nl-NL" dirty="0" err="1">
                <a:solidFill>
                  <a:schemeClr val="accent5">
                    <a:lumMod val="75000"/>
                  </a:schemeClr>
                </a:solidFill>
              </a:rPr>
              <a:t>social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media)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Nick Roelofs (website &amp; inschrijving)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ACE14B-21E4-49E5-9976-137CF438B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549004"/>
            <a:ext cx="730353" cy="9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74" y="374474"/>
            <a:ext cx="7125113" cy="924475"/>
          </a:xfrm>
        </p:spPr>
        <p:txBody>
          <a:bodyPr/>
          <a:lstStyle/>
          <a:p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Een stukje geschiedenis: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3" y="1124744"/>
            <a:ext cx="8502118" cy="5832647"/>
          </a:xfrm>
        </p:spPr>
        <p:txBody>
          <a:bodyPr>
            <a:normAutofit lnSpcReduction="10000"/>
          </a:bodyPr>
          <a:lstStyle/>
          <a:p>
            <a:pPr marL="36512" indent="0">
              <a:buNone/>
            </a:pPr>
            <a:r>
              <a:rPr lang="nl-NL" sz="2400" dirty="0"/>
              <a:t>11</a:t>
            </a:r>
            <a:r>
              <a:rPr lang="nl-NL" sz="2400" baseline="30000" dirty="0"/>
              <a:t>de</a:t>
            </a:r>
            <a:r>
              <a:rPr lang="nl-NL" sz="2400" dirty="0"/>
              <a:t> editie:</a:t>
            </a:r>
          </a:p>
          <a:p>
            <a:pPr marL="36512" indent="0">
              <a:buNone/>
            </a:pPr>
            <a:r>
              <a:rPr lang="nl-NL" sz="2400" dirty="0"/>
              <a:t>	</a:t>
            </a:r>
            <a:r>
              <a:rPr lang="nl-NL" sz="2400" dirty="0">
                <a:solidFill>
                  <a:srgbClr val="00B0F0"/>
                </a:solidFill>
              </a:rPr>
              <a:t>	</a:t>
            </a:r>
          </a:p>
          <a:p>
            <a:pPr marL="36512" indent="0">
              <a:buNone/>
            </a:pPr>
            <a:endParaRPr lang="nl-NL" sz="2400" dirty="0">
              <a:solidFill>
                <a:srgbClr val="00B0F0"/>
              </a:solidFill>
            </a:endParaRPr>
          </a:p>
          <a:p>
            <a:pPr marL="36512" indent="0">
              <a:buNone/>
            </a:pPr>
            <a:endParaRPr lang="nl-NL" sz="2400" dirty="0">
              <a:solidFill>
                <a:srgbClr val="00B0F0"/>
              </a:solidFill>
            </a:endParaRPr>
          </a:p>
          <a:p>
            <a:pPr marL="36512" indent="0">
              <a:buNone/>
            </a:pPr>
            <a:endParaRPr lang="nl-NL" sz="2400" dirty="0">
              <a:solidFill>
                <a:srgbClr val="00B0F0"/>
              </a:solidFill>
            </a:endParaRPr>
          </a:p>
          <a:p>
            <a:pPr marL="36512" indent="0">
              <a:buNone/>
            </a:pPr>
            <a:endParaRPr lang="nl-NL" sz="2400" dirty="0">
              <a:solidFill>
                <a:srgbClr val="00B0F0"/>
              </a:solidFill>
            </a:endParaRPr>
          </a:p>
          <a:p>
            <a:pPr marL="36512" indent="0">
              <a:buNone/>
            </a:pPr>
            <a:endParaRPr lang="nl-NL" sz="2400" dirty="0"/>
          </a:p>
          <a:p>
            <a:pPr marL="36512" indent="0">
              <a:buNone/>
            </a:pPr>
            <a:endParaRPr lang="nl-NL" sz="2400" dirty="0"/>
          </a:p>
          <a:p>
            <a:pPr marL="36512" indent="0">
              <a:buNone/>
            </a:pPr>
            <a:endParaRPr lang="nl-NL" sz="2400" dirty="0"/>
          </a:p>
          <a:p>
            <a:pPr marL="36512" indent="0">
              <a:buNone/>
            </a:pPr>
            <a:endParaRPr lang="nl-NL" sz="2200" dirty="0"/>
          </a:p>
          <a:p>
            <a:pPr marL="36512" indent="0">
              <a:buNone/>
            </a:pPr>
            <a:r>
              <a:rPr lang="nl-NL" sz="2200" dirty="0"/>
              <a:t>Herfstvakantie (di t/m vr) 26 t/m 29 oktober 2021: </a:t>
            </a:r>
            <a:br>
              <a:rPr lang="nl-NL" sz="2200" dirty="0"/>
            </a:br>
            <a:r>
              <a:rPr lang="nl-NL" sz="2200" dirty="0">
                <a:solidFill>
                  <a:schemeClr val="accent5">
                    <a:lumMod val="75000"/>
                  </a:schemeClr>
                </a:solidFill>
              </a:rPr>
              <a:t>187</a:t>
            </a:r>
            <a:r>
              <a:rPr lang="nl-NL" sz="2200" dirty="0"/>
              <a:t> deelnemers &amp;</a:t>
            </a:r>
            <a:r>
              <a:rPr lang="nl-NL" sz="2200" dirty="0">
                <a:solidFill>
                  <a:srgbClr val="F8C536"/>
                </a:solidFill>
              </a:rPr>
              <a:t> </a:t>
            </a:r>
            <a:r>
              <a:rPr lang="nl-NL" sz="2200" dirty="0">
                <a:solidFill>
                  <a:schemeClr val="accent5">
                    <a:lumMod val="75000"/>
                  </a:schemeClr>
                </a:solidFill>
              </a:rPr>
              <a:t>143</a:t>
            </a:r>
            <a:r>
              <a:rPr lang="nl-NL" sz="2200" dirty="0">
                <a:solidFill>
                  <a:srgbClr val="F8C536"/>
                </a:solidFill>
              </a:rPr>
              <a:t> </a:t>
            </a:r>
            <a:r>
              <a:rPr lang="nl-NL" sz="2200" dirty="0"/>
              <a:t>vrijwilligers (</a:t>
            </a:r>
            <a:r>
              <a:rPr lang="nl-NL" sz="2200" dirty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nl-NL" sz="2200" dirty="0"/>
              <a:t> </a:t>
            </a:r>
            <a:r>
              <a:rPr lang="nl-NL" sz="2200" u="sng" dirty="0"/>
              <a:t>&lt;</a:t>
            </a:r>
            <a:r>
              <a:rPr lang="nl-NL" sz="2200" dirty="0"/>
              <a:t> 17 jaar; excl. bestuur) &amp;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68 kids </a:t>
            </a:r>
            <a:r>
              <a:rPr lang="en-US" sz="2200" dirty="0">
                <a:solidFill>
                  <a:schemeClr val="tx1"/>
                </a:solidFill>
              </a:rPr>
              <a:t>op </a:t>
            </a:r>
            <a:r>
              <a:rPr lang="en-US" sz="2200" dirty="0" err="1">
                <a:solidFill>
                  <a:schemeClr val="tx1"/>
                </a:solidFill>
              </a:rPr>
              <a:t>dinsdagavond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84113"/>
              </p:ext>
            </p:extLst>
          </p:nvPr>
        </p:nvGraphicFramePr>
        <p:xfrm>
          <a:off x="755576" y="1268760"/>
          <a:ext cx="77048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845755-6A66-4378-9E72-079C0E0C7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515432"/>
              </p:ext>
            </p:extLst>
          </p:nvPr>
        </p:nvGraphicFramePr>
        <p:xfrm>
          <a:off x="1259631" y="1689179"/>
          <a:ext cx="7128793" cy="418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6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Vrijwilligers met vaste taken: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598066"/>
            <a:ext cx="8424862" cy="492727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sz="2400" dirty="0"/>
              <a:t>Prettiger voor kinderen en bestuur: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betere samenwerking/ organisatie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slechts één keer instructies meegeven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vast en duidelijk aanspreekpunt voor zowel bestuur als kinderen voor een bepaalde hut of taak </a:t>
            </a:r>
          </a:p>
          <a:p>
            <a:pPr eaLnBrk="1" hangingPunct="1">
              <a:lnSpc>
                <a:spcPct val="80000"/>
              </a:lnSpc>
            </a:pPr>
            <a:r>
              <a:rPr lang="nl-NL" sz="2400" dirty="0"/>
              <a:t>Begeleiding 18 (hutten)groepen: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7-13 kinderen per hut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Di / Wo-ochtend/ Vr-middag </a:t>
            </a:r>
          </a:p>
          <a:p>
            <a:pPr eaLnBrk="1" hangingPunct="1">
              <a:lnSpc>
                <a:spcPct val="80000"/>
              </a:lnSpc>
            </a:pPr>
            <a:r>
              <a:rPr lang="nl-NL" sz="2400" dirty="0"/>
              <a:t>Sfeerbewakers </a:t>
            </a:r>
          </a:p>
          <a:p>
            <a:pPr eaLnBrk="1" hangingPunct="1">
              <a:lnSpc>
                <a:spcPct val="80000"/>
              </a:lnSpc>
            </a:pPr>
            <a:r>
              <a:rPr lang="nl-NL" sz="2400" dirty="0"/>
              <a:t>Materiaal- &amp; gereedschapsbeheer </a:t>
            </a:r>
          </a:p>
          <a:p>
            <a:pPr eaLnBrk="1" hangingPunct="1">
              <a:lnSpc>
                <a:spcPct val="80000"/>
              </a:lnSpc>
            </a:pPr>
            <a:r>
              <a:rPr lang="nl-NL" sz="2400" dirty="0"/>
              <a:t>Fotograaf</a:t>
            </a:r>
          </a:p>
          <a:p>
            <a:pPr eaLnBrk="1" hangingPunct="1">
              <a:lnSpc>
                <a:spcPct val="80000"/>
              </a:lnSpc>
            </a:pP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12249"/>
            <a:ext cx="2664296" cy="31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95006" cy="924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Vrijwilligers met roulerende taken: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 eaLnBrk="1" hangingPunct="1"/>
            <a:r>
              <a:rPr lang="nl-NL" sz="2400" dirty="0"/>
              <a:t>EHBO (1-3 per dag)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(o.l.v. Marion)</a:t>
            </a:r>
          </a:p>
          <a:p>
            <a:pPr eaLnBrk="1" hangingPunct="1"/>
            <a:r>
              <a:rPr lang="nl-NL" sz="2400" dirty="0"/>
              <a:t>Catering: 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(o.l.v. Debbie/ Marion)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400" dirty="0"/>
              <a:t>Dagelijks: limo &amp; koffie/ thee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400" dirty="0"/>
              <a:t>Incidenteel: avondeten</a:t>
            </a:r>
            <a:r>
              <a:rPr lang="nl-NL" sz="2400" dirty="0">
                <a:solidFill>
                  <a:srgbClr val="FFCC00"/>
                </a:solidFill>
              </a:rPr>
              <a:t>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(di) </a:t>
            </a:r>
            <a:r>
              <a:rPr lang="nl-NL" sz="2400" dirty="0"/>
              <a:t>lunch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(vr)</a:t>
            </a:r>
          </a:p>
          <a:p>
            <a:pPr eaLnBrk="1" hangingPunct="1"/>
            <a:r>
              <a:rPr lang="nl-NL" sz="2400" dirty="0"/>
              <a:t>Schoonmaak toiletten</a:t>
            </a:r>
          </a:p>
          <a:p>
            <a:pPr eaLnBrk="1" hangingPunct="1"/>
            <a:r>
              <a:rPr lang="nl-NL" sz="2400" dirty="0"/>
              <a:t>Overig: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sz="2400" dirty="0"/>
              <a:t>Dag-/ </a:t>
            </a:r>
            <a:r>
              <a:rPr lang="nl-NL" sz="2400" dirty="0" err="1"/>
              <a:t>programmaspecifiek</a:t>
            </a:r>
            <a:endParaRPr lang="nl-NL" sz="2400" dirty="0"/>
          </a:p>
        </p:txBody>
      </p:sp>
      <p:pic>
        <p:nvPicPr>
          <p:cNvPr id="2" name="Picture 2" descr="https://encrypted-tbn3.gstatic.com/images?q=tbn:ANd9GcTnTKALnjlpRNNdBKmv8TCZxXgrzEqssmvVmUKu3it-jDaeH83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5105" r="13960" b="6405"/>
          <a:stretch/>
        </p:blipFill>
        <p:spPr bwMode="auto">
          <a:xfrm>
            <a:off x="7164287" y="1412776"/>
            <a:ext cx="1870543" cy="22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IPEBQUEBQVDxQUFBQUEBQPDxQPFBQUFBcWFBUQFRQXHCYeFxkkGRIUHy8gJCcpLC4tFR4xNjAqOSYrLCkBCQoKDgwOGg8PFykiHBwpMCksLCksKSkvLCwpKSksLCwsKSwsLCksLCwqKSkpLCwpKSwsLCwsLCkpLCwpKTUsKf/AABEIAJMAkwMBIgACEQEDEQH/xAAcAAACAgMBAQAAAAAAAAAAAAAABwYIAQIFBAP/xABREAABAwEDBAkPCwIDCQEAAAABAAIDBAUHEQYSITETNUFxcnN0srMUFiU0UVJTVGGRkpShsdIIGCIkMjOBgpPB0yPCNkKiFSZEYmNkw9HwF//EABoBAAIDAQEAAAAAAAAAAAAAAAADAQIEBQb/xAAmEQACAQIFBQEAAwAAAAAAAAAAAQIDEQQSITEyEyIzUXGBIzRh/9oADAMBAAIRAxEAPwB4rx2tbENJEZaiRsMbdbnnAbw3SfINKxbFrR0kEk0xzY42lzz5BuDuknAAd0qrmWuWk9q1BklJbGCdgiB+jG393Hdd+2ATIQzEN2GjbnyhIWEto6d03/UnfsLT5QwAuI381R53yhK7cgphviY/+RK7BGC0qlH0UuxofOEr/AUvozfyI+cJX+ApfRm/kSuBH/xWcFPTj6IuxofOEr/AUvozfyI+cJX+ApfRm/kSvwRgo6cfQXY0PnCV/gKX0Zv5EfOEr/AUvozfyJXlYH4edT04+guxo/OEr/AUvozfyI+cJX+ApfRm/kSvwRgjpx9BdjQ+cJX+ApfRm/kR84Sv8BTejN/IlfgsEjuhHTj6C7Gj84Sv8BTejN/IulZfyiHggVVI0jddTylpG8x+IPpBJ1GCjpR9BmZbLJXLijtNuNLJi4DF8TxmSM8pYdzyjELvqm9nWhLTStlge6KRhxY9hwIP7jujUVZq7fLltrUuc7Bs8eDKhg1Z25I0d64AnyEEbiz1KeXVF07kuQhCUWFB8oK3C2GnpWnASOdLLhutjwDGnyZzifyJHYJo3/nshAP+2Htll/8AQSwwW+kuxCpbmqe91V1cDKeOqrY2zzSgPjZKM5kTDpacw6C8jA4nViPKkU4aDvK3WTNcyejp5I8Cx8MZbhufRALfwII/BUrtpaExRtW5PU07NjlgikZhhmuiYR+GjR+Cr3etd+2yqhjoMep5s7Yw44mN7dLosd0YEEHuYjcVlUpflCVzBS00WjPdM6QDdDGMLSd7GRoSKTeaxaWwisEYLbBGC32FkzubjDrZpwQCM2bQRiPuymnfjTMbZLi1rWnZodIaAftHuJX3NbdU/Bm6MprX6bUO4+HnLLU8iLrYrihb4LGC1WKEyuuyDFrVLtlJFPCA6bNOBeXY5kQO5jmkk9weVWKs/Jylp4xHDBFGwDDNbE3TvnDF2+Urvk81rNjq4tAfnxyYbpZmlmP4Ef6k41hrSeawyK0FdehdVBPTyVFHG2CeNpe5sTQ1kzWjFzSwaA/AEgjXqKQCuJa9cyCCWSU4Mjje95Pca0kqnvs/byJ1BtqzKyNcFOLnLbNLasTcfoVAMLxuYkZzD6TQPzKE4Ls5GnC0aPDxqn9srB+6dJXiyqLaAoWI9QWFzbjhB3/DshDyUdLKllgmdf5thDyYdLKlmunSXYhMtzXBTbIK9GeyhsZb1RTk47GXZrmE6zG7A4Y6yDo3k0Lt8hKN9l0z6imilkkYZHOkiDnEPcS0Yn/lwUm6wLN8Tp/0WpE60X2tFlFkDrPlCQZn9Gllc/DQJXsYwHylpJP4BKLKPKOe0ah09S7OedAAGDWNGpjBuDX51ZnrAs3xOn/RajrAs3xOn/RaqRqQjsiWmyqaME+L3MiaSGzHy01PFC+KSNxdFGGHMLsxwJG59IeZIlaqclNXQtqxNLmx2Zp+DN0ZTUvz2odx8POSsub25p+DN0ZTUvy2odx0POKRU8qLriV0wQpfdXZ0VRasMc7Gysc2XOZI3OacGEjEb6fvWBZvidP+i1MqVVB2aIUblY7Bt6agnbPTOzJG90Ytc062OG609xN+g+UJDmDZ6WVr8NOwvY9hPdBcQR7fxU96wLN8Tp/0Wo6wLN8Tp/0WpE6sJbosotCNy9vWntRuwsb1NT4guYHZz5CNI2R2gYDXmj2qCq1nWBZvidP+i1HWBZvidP8AotVo1oRVkiHFsqmuvkeOyNHyum6ZisdX5B2c2KQijpwQx5B2Fughp0quWRvb9Fymm6VidCoqidirVi2UeobyER6hvLC5o4Qt/Y7IQ8mHSypasiLiGjSXHAb50D2lMu/odkIeTDpZVE8grO6otOkj1jZmOdvR/wBQ8xdWlpST/wAES3LLwtbRUgB+xTwDHgxM0+xqxk5axrKSGdzNiM0bZMzOz80O0gZ2Ax0Ybi4159aYrJqc37UjBCzyumcI8PM4qQ2ZRiGGOIao42MH5Ghv7Lm20uOPUuPlXb/UFK+ozNlEZZntD8zBrntYXY4HVnY4LsLi5Z2f1RZ9VFrL4JQ3hBpc32gKFa+pJjLCz+qrPqYhpz4JM3hBpcz2gKqICtbkXaHVNnUsuvPgjzt8NDXe1pVY7es/qeqnh1bHNIwbwcc3/TgtuF3cRU/ZJLnB2Zp+DN0ZTTvx2pdx0POKVtzo7MwcGboymnfhtS7joecoq+ZEx4irucHZmn4M3RlPjLLKT/ZtHJU7Hs2YWDMz9jxznBv2sD3e4kRc7txT8Gboym5fJtPPwoukaq11eqkEdiaQyZzQdWIB84xW6+NJ92zgt9wX2WQYC4OWOU/+zYGS7Hs2fPFDm5+x4bIcM7HA6u4u8oJfF2jDy2l5xVoK8kmQ9iY2j9zJxb+aVVbI0fX6LlNL0rFam0fuZeLfzSqr5HD6/RcppulYtWG4yKT3RbCPUN5CxHqCFiGCIv5HZCHkw6WVfC42z9ktJ0m5DA8/meQwewuXov37fh5MOllXfuBs7CGqmI+3IyJp8kbS4+2X2LpN2w4reZI7xzsstm03hq5j3DuspxsjvbmqbKCV7uqMo6dmsUtHLKfI+U5vuzVPFilokhiBYc3EYHdWVgpZJCrp35tFLTnXS1VRB+UPzm+x4Skvfs/YbXmI0CVsco/M0NP+prk1ck3bBbVqQbkmw1TPzNzXnzub5lEb/rPwlpZu+ZJE7fYQ9vse/wAy20Xar9Fy4kYueHZin4M3RlNG+/al3HQ84pX3QbcQcGboymjfdtS7joecrVvPEiPFitue24g4M3RlNu+PaefhRdI1Ka5/biDgzdGU2b4tqJ+FF0jVFfzR/AjxJhSfYbwW+4L7L40n3beC33BfZYRoKC3w9ow8tpecVOlBb4O0YeW03OKZT5oh7EwtH7mTgP5pVWcjh9fouU03SsVprR+5k4D+aVVvI8fXqPlNN0rFqwvGRSe6LWR6ghEeoIWEYIm/bt+Hkw6WVRKwsta2gbm00zo2Yl2YWtezE6zmuBUuv27fh5MOllS3XZoRUqSuZ5O0h1XPVstfVVtbUYGQtghxa3NGABJAG5oazzpqpLXWZcUFnUb2VEhZK+Zz3ARPdowa1ukDuNx/FNewrfhroRNTuL4yXNBLSw4tOBGB061zsRFqbdtBsHodJYK58Vvwuqn0odjMyMSvZmnQw4AHOww3QvllFlNT2fG2SqcWNc7MaQxz/pEE4YNHcaUjK27WLi0vVtWezLTiqqYhj5qV0RLmh4+g/ToO7g5nmS2t3K2rr8OqpnShpzmtIa1rSRhiA0AatCmt7WWNFaUUHUshe+KR2IMTmfQe3ScSO61uhLVdfDw7E2tTPN6kxug24g4M3RlNC+zal3HQ85LC6HbiDgzdGUz77NqncdDzkit54/haPFipurq44bVgfK9sTA2XF0jwxoxYQMXE4BM+9bKClmsqZkVRDK8uiwbHPG9xwkaTg0HFIVC01MOpTU77FVOysW5pPu28FvuC1rK6OFudM9kTcQM6R4Y3E6hiThitqX7tnBb7goTfQOxZ4+HnFciMc0rex70ROwVBb4nAUMROgCspiSTgAA44lTlmoKAX47VjlEX9ytSXekRLYkdflXRGKQCqpySx4AFTESdB0faVcckO36PlNN0rFzMF1ck9sKTlVP0rF04UOlGWu4lyu0Woj1DeQiPUELjGgRd+vb8PJh0sqW+CZN+Y+vw8mHSypc4Lv4ZfxRMs+TNFYO5cdiWcbNzyq/4KwNzG1LONm55Scav4/wBLUtzSzR/vNVchj50a8V+4+oQ8pb0ci9tm/wCJankMfOjXjv27Qh5S3o5Fip+WHxDHxYikYLfBGC7djMS+6Idl4ODL0ZTPvr2qdx0POKWV0Y7LwcGXmFM2+rap3HQ84rmV/wCxH8Hx4Mr9ggBb4IwXSaEltqX7tvBb7goTfPtWePh5ym1L923gt9wUJvm2sPHw85efpeRfTU9ics1BQC/Dascoi/uU/ZqCgN921Y5RF/cpoeSP0JcRA4Lq5Jj6/Scqp+lYubgurkoPr9Jyqn6Vi7s12syrctJHqCER6hvIXmzYI2/Lt+Hkw6WVLlNW/WzyJKebDQWviJ7hBz2j8QX+ilYvQYXWkjLPkaqwFzO1LONm55SBT+ua2qZxs3PKVj/H+k0tzWzf8S1PIY+dGvFfr2hDylvRyL22d/iWp5DHzo1479O0IeUt6ORYafmh8Q18WI1C2Qu5YzEvuk23g4MvMKZt9O1TuOh95Szul23g4MvMKZl9B7FO46H3lcuv/Zj+Do8GIFC2wQuo0JLZ0v2G8FvuChN821h4+HnFTal+w3gt9wUJvl2sPHw84rzlLyL6a5bE5ZqCgN921g5RF/cp8zUFAr7drByiL+5WoeWP0JcRCLq5Kdv0nKafpWLmKRXe0BntOmAGObJsjvII/pY+cNH4rvVNIN/4ZVuWUj1DeQhupC80bDgZb5NC0KR8R0O+1G4/5Xt0tO9uHyFVvraF8Ejo5Wlj2HBzTuEft5VbAhQ/LO72G0BnH+nKB9GRg08Fw/zDyeYhbsLiel2y2Fzhm1RXjBd+x8uq6jiEVPMY4wSQ3Y43aXHEnFzSda9trXZV1OThHs7dx0RHtacD71x3ZMVg/wCGn9XkPuautmpVFumhFmj1R5c1zal1SJsJnsEbn7HHpYMCG4ZuG4NxaW5lnWVzBHVTbKxrs9o2NjcHYEY4tA3CV5+tqr8WqPVpfhR1tVfi1R6tL8KMtK99NCO45mCMF0+tqr8WqPVpfhR1tVfi1R6tL8KZnj7Cz9Hwsm1paSVs0DtjkbiGuzQ7DOGB0EEal0rZy5rq2LYqiYyxkh2bscbdLdIOLWgrydbVX4tUerS/Cjraq/Fqj1aX4VRqm3d2uGpzMELp9bVX4tUerS/Cjraq/Fqj1aX4VfPH2iLP0dht6VqAYCpOA0D+lF8K8VsZdV1ZFsVRNsjM5rs3Y426W6QcWtBXk62qvxao9Wl+FHW1V+LVHq0vwpShRWqSLXkdn/8AU7U8ZP6MXwrwW1lvW1sWxVM2yszg7N2NjfpNxwOLWg7pXl62qvxao9Wl+Fe2hyDr5iA2B7PLLhEBv52n2KMtGOugXkyP4J13Q5Gup4zUTNzZJQAxpGlkevT3C44HeA8q0yNukZA5stURM8aWtw/ptPdwP2jv6PJupmxxhowC5+LxSmskNhsIW1ZshZQuaOBYQhAHzfGDrC+XUze9CwhAGepWd6EdSs70IQgA6lZ3oR1KzvQhCADqVnehHUrO9CEIAOpWd6EdSs70IQgA6lZ3oR1KzvQhCAMdTM70eZfSOFo1ALKEAfUBZQhAAhCEAf/Z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/>
          <a:stretch/>
        </p:blipFill>
        <p:spPr bwMode="auto">
          <a:xfrm>
            <a:off x="7164287" y="4271037"/>
            <a:ext cx="1830202" cy="23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Dag- &amp; </a:t>
            </a:r>
            <a:r>
              <a:rPr lang="nl-NL" sz="3600" dirty="0" err="1">
                <a:solidFill>
                  <a:schemeClr val="accent5">
                    <a:lumMod val="75000"/>
                  </a:schemeClr>
                </a:solidFill>
              </a:rPr>
              <a:t>programmaspecifiek</a:t>
            </a:r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13342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159222"/>
              </p:ext>
            </p:extLst>
          </p:nvPr>
        </p:nvGraphicFramePr>
        <p:xfrm>
          <a:off x="107504" y="1196752"/>
          <a:ext cx="8964488" cy="3206003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6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Taken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Dinsdag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(mo:70/mid:52/av:28)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Zaagpost, bouwinspectie, distributie hout/pallets, materiaalbeheer, begeleiders knutselactiviteiten in de tent, maaltijd &amp; avondtocht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Woensdag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(mo:57/mid:42)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Zaagpost, bouwinspectie, distributie hout/pallets, materiaalbeheer, begeleiders knutselactiviteiten in de tent  &amp; hulp bij fancy fair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Donderdag (mo:43/mid:35)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Begeleiding workshops &amp; kinderen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Vrijdag (mo/mid:3</a:t>
                      </a: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Begeleiders van etalagespel (in huttengroepen), lunch - hotdogs, opruimen hout, spullen &amp; veld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33" y="4498449"/>
            <a:ext cx="3390899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5916" y="4035104"/>
            <a:ext cx="43781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Nog</a:t>
            </a:r>
            <a:r>
              <a:rPr lang="en-US" sz="2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extra </a:t>
            </a:r>
            <a:r>
              <a:rPr lang="en-US" sz="2400" b="1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sz="2400" b="1" cap="none" spc="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rijwilligers</a:t>
            </a:r>
            <a:r>
              <a:rPr lang="en-US" sz="2400" b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gezocht</a:t>
            </a:r>
            <a:r>
              <a:rPr lang="en-US" sz="2400" b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voor</a:t>
            </a:r>
            <a:r>
              <a:rPr lang="en-US" sz="2400" b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vrijdag</a:t>
            </a:r>
            <a:r>
              <a:rPr lang="en-US" sz="2400" b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18353</TotalTime>
  <Words>1079</Words>
  <Application>Microsoft Office PowerPoint</Application>
  <PresentationFormat>Diavoorstelling (4:3)</PresentationFormat>
  <Paragraphs>185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Franklin Gothic Book</vt:lpstr>
      <vt:lpstr>Impact</vt:lpstr>
      <vt:lpstr>Verdana</vt:lpstr>
      <vt:lpstr>Wingdings</vt:lpstr>
      <vt:lpstr>Wingdings 2</vt:lpstr>
      <vt:lpstr>Spring</vt:lpstr>
      <vt:lpstr>PowerPoint-presentatie</vt:lpstr>
      <vt:lpstr>PowerPoint-presentatie</vt:lpstr>
      <vt:lpstr>Inhoud van presentatie:</vt:lpstr>
      <vt:lpstr>Doel:</vt:lpstr>
      <vt:lpstr>Voorstelrondje bestuur:</vt:lpstr>
      <vt:lpstr>Een stukje geschiedenis:</vt:lpstr>
      <vt:lpstr>Vrijwilligers met vaste taken:</vt:lpstr>
      <vt:lpstr>Vrijwilligers met roulerende taken:</vt:lpstr>
      <vt:lpstr>Dag- &amp; programmaspecifiek:</vt:lpstr>
      <vt:lpstr>Onze verwachtingen van vrijwilligers:</vt:lpstr>
      <vt:lpstr>PowerPoint-presentatie</vt:lpstr>
      <vt:lpstr>Globaal programma (algemeen):</vt:lpstr>
      <vt:lpstr>Globaal programma (dinsdag):</vt:lpstr>
      <vt:lpstr>Globaal programma (woensdag):</vt:lpstr>
      <vt:lpstr>Programma (donderdag):</vt:lpstr>
      <vt:lpstr>Programma (vrijdag):</vt:lpstr>
      <vt:lpstr>Calamiteitenplan/ EHBO</vt:lpstr>
      <vt:lpstr>Aandachtspunten</vt:lpstr>
      <vt:lpstr>NIEUWE BESTUURSLEDEN GEZOCHT</vt:lpstr>
      <vt:lpstr>Vragen???</vt:lpstr>
      <vt:lpstr>Inschrijving van voorkeurstaken: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Kinderdorp Bemmel</dc:title>
  <dc:creator>zweersp</dc:creator>
  <cp:lastModifiedBy>Patrick Zweers</cp:lastModifiedBy>
  <cp:revision>223</cp:revision>
  <cp:lastPrinted>2017-09-29T04:58:55Z</cp:lastPrinted>
  <dcterms:created xsi:type="dcterms:W3CDTF">2011-06-19T16:36:07Z</dcterms:created>
  <dcterms:modified xsi:type="dcterms:W3CDTF">2021-10-14T05:28:25Z</dcterms:modified>
</cp:coreProperties>
</file>